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5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7010400" cy="92964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970337" y="0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6912"/>
            <a:ext cx="4648199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marL="4572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marL="6400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>
            <a:lvl1pPr marL="0" marR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lvl="0" indent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1317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7" name="Shape 47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lang="en-US" sz="12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85894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1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1472279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1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3719944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1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994460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1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6560435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1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742763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1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6099270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1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361357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1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962694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6999" cy="4183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3970337" y="8829675"/>
            <a:ext cx="3038399" cy="4650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374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r>
              <a:rPr lang="en-US" sz="1800" b="0" i="0" u="none" strike="noStrike" cap="none" baseline="0"/>
              <a:t>What do you notice that is the same in the two pictures?</a:t>
            </a:r>
          </a:p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r>
              <a:rPr lang="en-US" sz="1800" b="0" i="0" u="none" strike="noStrike" cap="none" baseline="0"/>
              <a:t>What do you notice that is different in the two pictures? How has the scenario changed?</a:t>
            </a:r>
          </a:p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r>
              <a:rPr lang="en-US" sz="1800" b="0" i="0" u="none" strike="noStrike" cap="none" baseline="0"/>
              <a:t>What might the different shapes of the rocks represent?</a:t>
            </a:r>
          </a:p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r>
              <a:rPr lang="en-US" sz="1800" b="0" i="0" u="none" strike="noStrike" cap="none" baseline="0"/>
              <a:t>What might the teacher be doing in each picture in the “real world”?</a:t>
            </a:r>
          </a:p>
          <a:p>
            <a:pPr>
              <a:spcBef>
                <a:spcPts val="0"/>
              </a:spcBef>
              <a:buNone/>
            </a:pPr>
            <a:endParaRPr sz="1800" b="0" i="0" u="none" strike="noStrike" cap="none" baseline="0"/>
          </a:p>
        </p:txBody>
      </p:sp>
      <p:sp>
        <p:nvSpPr>
          <p:cNvPr id="64" name="Shape 64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lang="en-US" sz="12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0523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1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787830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1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936639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1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91111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r>
              <a:rPr lang="en-US" sz="1800" b="0" i="0" u="none" strike="noStrike" cap="none" baseline="0"/>
              <a:t>Participants “STAND UP” if they had something down on their notes sheet/talked about each of the 4 basic parts</a:t>
            </a:r>
          </a:p>
        </p:txBody>
      </p:sp>
      <p:sp>
        <p:nvSpPr>
          <p:cNvPr id="89" name="Shape 89"/>
          <p:cNvSpPr txBox="1"/>
          <p:nvPr/>
        </p:nvSpPr>
        <p:spPr>
          <a:xfrm>
            <a:off x="3970337" y="8829675"/>
            <a:ext cx="3038475" cy="4651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12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lang="en-US" sz="12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486289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49" cy="4183061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7139348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6999" cy="4183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954132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 rot="10800000" flipH="1">
            <a:off x="0" y="4124512"/>
            <a:ext cx="8458200" cy="9497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1734342"/>
            <a:ext cx="7772400" cy="22454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4124476"/>
            <a:ext cx="7772400" cy="949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2"/>
              </a:buClr>
              <a:buNone/>
              <a:defRPr b="1">
                <a:solidFill>
                  <a:schemeClr val="lt2"/>
                </a:solidFill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None/>
              <a:defRPr sz="3000" b="1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274636"/>
            <a:ext cx="8686800" cy="1554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522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1947332"/>
            <a:ext cx="8229600" cy="462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0" y="274636"/>
            <a:ext cx="8686800" cy="1554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522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1947332"/>
            <a:ext cx="4030200" cy="462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656667" y="1949211"/>
            <a:ext cx="4030200" cy="462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274636"/>
            <a:ext cx="8686800" cy="1554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5221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>
            <a:off x="0" y="5875078"/>
            <a:ext cx="8686800" cy="692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 b="1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18050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522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8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947332"/>
            <a:ext cx="8229600" cy="4620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ctrTitle"/>
          </p:nvPr>
        </p:nvSpPr>
        <p:spPr>
          <a:xfrm>
            <a:off x="685800" y="1734342"/>
            <a:ext cx="7772400" cy="2245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THINKING STRATEGIES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subTitle" idx="1"/>
          </p:nvPr>
        </p:nvSpPr>
        <p:spPr>
          <a:xfrm>
            <a:off x="685800" y="4124476"/>
            <a:ext cx="7772400" cy="949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r>
              <a:rPr lang="en-US" sz="3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Middle School Focus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457200" y="180975"/>
            <a:ext cx="8229600" cy="1143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Why we need thinking strategies….</a:t>
            </a:r>
          </a:p>
        </p:txBody>
      </p:sp>
      <p:pic>
        <p:nvPicPr>
          <p:cNvPr id="104" name="Shape 10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t="17405" b="17404"/>
          <a:stretch/>
        </p:blipFill>
        <p:spPr>
          <a:xfrm>
            <a:off x="838200" y="2055811"/>
            <a:ext cx="7467600" cy="3951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457200" y="180975"/>
            <a:ext cx="8229600" cy="1143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Agree/Disagree?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“Teachers must spend explicit instructional time teaching students </a:t>
            </a:r>
            <a:r>
              <a:rPr lang="en-US" sz="36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</a:t>
            </a: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think rather than </a:t>
            </a:r>
            <a:r>
              <a:rPr lang="en-US" sz="36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</a:t>
            </a: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think.”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457200" y="180975"/>
            <a:ext cx="8229600" cy="1143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Agree/Disagree?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“There is great power in opening up how you, the teacher, process a math problem.”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457200" y="180975"/>
            <a:ext cx="8229600" cy="1143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Agree/Disagree?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“Many of your students do not realize you think through the math; they simply think you are smart.”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457200" y="180975"/>
            <a:ext cx="8229600" cy="1143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Agree/Disagree?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“Some educators believe they’ve been </a:t>
            </a:r>
            <a:r>
              <a:rPr lang="en-US" sz="36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thinking</a:t>
            </a: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aloud for years when, in fact, they’ve been </a:t>
            </a:r>
            <a:r>
              <a:rPr lang="en-US" sz="36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teaching</a:t>
            </a: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aloud.”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457200" y="180975"/>
            <a:ext cx="8229600" cy="1143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Agree/Disagree?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“Telling students how to do the math doesn’t mean we’ve shown them the more powerful way of how to </a:t>
            </a:r>
            <a:r>
              <a:rPr lang="en-US" sz="3600" b="0" i="1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 through</a:t>
            </a: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math.”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457200" y="180975"/>
            <a:ext cx="8229600" cy="1143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Your task: Venn Diagram</a:t>
            </a:r>
          </a:p>
        </p:txBody>
      </p:sp>
      <p:pic>
        <p:nvPicPr>
          <p:cNvPr id="140" name="Shape 14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-4138" r="-4138"/>
          <a:stretch/>
        </p:blipFill>
        <p:spPr>
          <a:xfrm>
            <a:off x="988051" y="1801100"/>
            <a:ext cx="7167900" cy="45293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457200" y="180975"/>
            <a:ext cx="8229600" cy="1143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Coffee Break Problem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838200" y="1339850"/>
            <a:ext cx="7467600" cy="5099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SzPct val="100000"/>
              <a:buFont typeface="Noto Symbol"/>
              <a:buChar char="▪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Look through your “Coffee Break” notes.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669900"/>
              </a:buClr>
              <a:buSzPct val="100000"/>
              <a:buFont typeface="Noto Symbol"/>
              <a:buChar char="▪"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Where might be times in your process of solving the problem that you used thinking strategies?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680"/>
              </a:spcBef>
              <a:spcAft>
                <a:spcPts val="0"/>
              </a:spcAft>
              <a:buClr>
                <a:srgbClr val="669900"/>
              </a:buClr>
              <a:buSzPct val="100000"/>
              <a:buFont typeface="Noto Symbol"/>
              <a:buChar char="▪"/>
            </a:pPr>
            <a:r>
              <a:rPr lang="en-US" sz="3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Identify the strategies that you used. Be ready to share!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180508"/>
            <a:ext cx="8229600" cy="1143000"/>
          </a:xfrm>
          <a:prstGeom prst="rect">
            <a:avLst/>
          </a:prstGeom>
          <a:solidFill>
            <a:srgbClr val="000000"/>
          </a:solidFill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3600"/>
              <a:t>Coffee Break Problem</a:t>
            </a:r>
          </a:p>
        </p:txBody>
      </p:sp>
      <p:sp>
        <p:nvSpPr>
          <p:cNvPr id="50" name="Shape 50"/>
          <p:cNvSpPr txBox="1"/>
          <p:nvPr/>
        </p:nvSpPr>
        <p:spPr>
          <a:xfrm>
            <a:off x="598150" y="1627550"/>
            <a:ext cx="7845600" cy="3755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4800"/>
              <a:t>Please leave the folders on your table closed and work with a partner to solve the coffee break problem.</a:t>
            </a:r>
          </a:p>
        </p:txBody>
      </p:sp>
      <p:pic>
        <p:nvPicPr>
          <p:cNvPr id="51" name="Shape 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7275" y="4145600"/>
            <a:ext cx="1856474" cy="20475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598150" y="4897841"/>
            <a:ext cx="5693833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THINKING STATEGIES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 smtClean="0"/>
              <a:t>Sheri Brittenham</a:t>
            </a:r>
          </a:p>
          <a:p>
            <a:pPr algn="ctr"/>
            <a:r>
              <a:rPr lang="en-US" sz="2400" dirty="0" smtClean="0"/>
              <a:t>Warren County Public Schools</a:t>
            </a:r>
          </a:p>
          <a:p>
            <a:pPr algn="ctr"/>
            <a:r>
              <a:rPr lang="en-US" sz="2400" dirty="0" err="1"/>
              <a:t>s</a:t>
            </a:r>
            <a:r>
              <a:rPr lang="en-US" sz="2400" dirty="0" err="1" smtClean="0"/>
              <a:t>heri.brittenham@warren.kyschools.us</a:t>
            </a:r>
            <a:endParaRPr lang="en-US" sz="24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180975"/>
            <a:ext cx="8229600" cy="1143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 Classro</a:t>
            </a:r>
            <a:r>
              <a:rPr lang="en-US" sz="4000" b="0">
                <a:latin typeface="Calibri"/>
                <a:ea typeface="Calibri"/>
                <a:cs typeface="Calibri"/>
                <a:sym typeface="Calibri"/>
              </a:rPr>
              <a:t>om Shift</a:t>
            </a:r>
          </a:p>
        </p:txBody>
      </p:sp>
      <p:pic>
        <p:nvPicPr>
          <p:cNvPr id="58" name="Shape 5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-44842" r="-44842"/>
          <a:stretch/>
        </p:blipFill>
        <p:spPr>
          <a:xfrm>
            <a:off x="-1560512" y="1879600"/>
            <a:ext cx="7467600" cy="3951286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Shape 5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35512" y="1879600"/>
            <a:ext cx="4208462" cy="420846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0" name="Shape 60"/>
          <p:cNvCxnSpPr/>
          <p:nvPr/>
        </p:nvCxnSpPr>
        <p:spPr>
          <a:xfrm>
            <a:off x="4451350" y="1649411"/>
            <a:ext cx="0" cy="4438650"/>
          </a:xfrm>
          <a:prstGeom prst="straightConnector1">
            <a:avLst/>
          </a:prstGeom>
          <a:noFill/>
          <a:ln w="76200" cap="flat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</p:cxn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180975"/>
            <a:ext cx="8229600" cy="1143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PGES Connections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Considering our discussions, how does this “classroom shift” relate to PGES?</a:t>
            </a:r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397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endParaRPr sz="32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669900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language in PGES connects with our discussion?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572375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 Lesson: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6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&amp; Why?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6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Thinking Strategy Focus: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6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Monitoring for Meaning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57200" y="180975"/>
            <a:ext cx="8229600" cy="1143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4000" b="0">
                <a:latin typeface="Calibri"/>
                <a:ea typeface="Calibri"/>
                <a:cs typeface="Calibri"/>
                <a:sym typeface="Calibri"/>
              </a:rPr>
              <a:t>Thinking Strategies in Action</a:t>
            </a:r>
            <a:r>
              <a:rPr lang="en-US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40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57200" y="180975"/>
            <a:ext cx="8229600" cy="1143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Workshop Model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Talk with your elbow buddy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669900"/>
              </a:buClr>
              <a:buSzPct val="100000"/>
              <a:buFont typeface="Arial"/>
              <a:buChar char="•"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Reflect on the structure and flow of the lesson.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69900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What did you notice? 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69900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was the teacher doing, and what were the students doing during the lesson?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69900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Timing?</a:t>
            </a:r>
          </a:p>
          <a:p>
            <a:pPr marL="11430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669900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Lesson parts?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550875" y="159128"/>
            <a:ext cx="8042399" cy="10094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Workshop Model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344487" y="1350962"/>
            <a:ext cx="8491536" cy="4825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SzPct val="100000"/>
              <a:buFont typeface="Noto Symbol"/>
              <a:buChar char="▪"/>
            </a:pPr>
            <a:r>
              <a:rPr lang="en-US" sz="3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RAISE YOUR HAND</a:t>
            </a:r>
            <a:r>
              <a:rPr lang="en-US" sz="30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if you wrote or talked about the following part of the workshop model: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669900"/>
              </a:buClr>
              <a:buSzPct val="100000"/>
              <a:buFont typeface="Noto Symbol"/>
              <a:buChar char="▪"/>
            </a:pPr>
            <a:r>
              <a:rPr lang="en-US" sz="260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OPENING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rgbClr val="669900"/>
              </a:buClr>
              <a:buSzPct val="100000"/>
              <a:buFont typeface="Noto Symbol"/>
              <a:buChar char="▪"/>
            </a:pPr>
            <a:r>
              <a:rPr lang="en-US" sz="2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Learning target, set the stage, “hook”, (&lt;5 minutes)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669900"/>
              </a:buClr>
              <a:buSzPct val="100000"/>
              <a:buFont typeface="Noto Symbol"/>
              <a:buChar char="▪"/>
            </a:pPr>
            <a:r>
              <a:rPr lang="en-US" sz="260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MINI-LESSON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rgbClr val="669900"/>
              </a:buClr>
              <a:buSzPct val="100000"/>
              <a:buFont typeface="Noto Symbol"/>
              <a:buChar char="▪"/>
            </a:pPr>
            <a:r>
              <a:rPr lang="en-US" sz="2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Think-aloud/Direct Instruction (10-15 minutes)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669900"/>
              </a:buClr>
              <a:buSzPct val="100000"/>
              <a:buFont typeface="Noto Symbol"/>
              <a:buChar char="▪"/>
            </a:pPr>
            <a:r>
              <a:rPr lang="en-US" sz="260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WORK TIME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rgbClr val="669900"/>
              </a:buClr>
              <a:buSzPct val="100000"/>
              <a:buFont typeface="Noto Symbol"/>
              <a:buChar char="▪"/>
            </a:pPr>
            <a:r>
              <a:rPr lang="en-US" sz="2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Students work, teacher conferences with small groups (30-40 minutes)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20"/>
              </a:spcBef>
              <a:spcAft>
                <a:spcPts val="0"/>
              </a:spcAft>
              <a:buClr>
                <a:srgbClr val="669900"/>
              </a:buClr>
              <a:buSzPct val="100000"/>
              <a:buFont typeface="Noto Symbol"/>
              <a:buChar char="▪"/>
            </a:pPr>
            <a:r>
              <a:rPr lang="en-US" sz="2600" b="1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DEBRIEF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rgbClr val="669900"/>
              </a:buClr>
              <a:buSzPct val="100000"/>
              <a:buFont typeface="Noto Symbol"/>
              <a:buChar char="▪"/>
            </a:pPr>
            <a:r>
              <a:rPr lang="en-US" sz="2200" b="0" i="0" u="none" strike="noStrike" cap="none" baseline="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Students are metacognitive, reflect on learning, synthesize ideas (5-10 minutes)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457200" y="180975"/>
            <a:ext cx="8229600" cy="1143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4000" b="0">
                <a:latin typeface="Calibri"/>
                <a:ea typeface="Calibri"/>
                <a:cs typeface="Calibri"/>
                <a:sym typeface="Calibri"/>
              </a:rPr>
              <a:t>Thinking Strategies in Action</a:t>
            </a:r>
            <a:r>
              <a:rPr lang="en-US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40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 Lesson: 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Elephants and Squares</a:t>
            </a:r>
          </a:p>
          <a:p>
            <a:pPr marL="0" marR="0" lvl="0" indent="0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48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Thinking Strategies Foci:</a:t>
            </a:r>
          </a:p>
          <a:p>
            <a:pPr marL="0" marR="0" lvl="0" indent="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Creating a Mental Model </a:t>
            </a:r>
            <a:r>
              <a:rPr lang="en-US" sz="3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</a:p>
          <a:p>
            <a:pPr marL="0" marR="0" lvl="0" indent="0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Making Inferences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endParaRPr sz="40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 Lesson: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6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Proportional Reasoning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</a:pPr>
            <a:endParaRPr sz="6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Thinking Strategy Focii: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6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Questioning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6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Creating a Mental Model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57200" y="180975"/>
            <a:ext cx="8229600" cy="1143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lang="en-US" sz="4000" b="0">
                <a:latin typeface="Calibri"/>
                <a:ea typeface="Calibri"/>
                <a:cs typeface="Calibri"/>
                <a:sym typeface="Calibri"/>
              </a:rPr>
              <a:t>Thinking Strategies in Action</a:t>
            </a:r>
            <a:r>
              <a:rPr lang="en-US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4000" b="0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4000" b="0" i="0" u="none" strike="noStrike" cap="none" baseline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485</Words>
  <Application>Microsoft Office PowerPoint</Application>
  <PresentationFormat>On-screen Show (4:3)</PresentationFormat>
  <Paragraphs>77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Noto Symbol</vt:lpstr>
      <vt:lpstr>modern</vt:lpstr>
      <vt:lpstr>THINKING STRATEGIES</vt:lpstr>
      <vt:lpstr>Coffee Break Problem</vt:lpstr>
      <vt:lpstr>A Classroom Shift</vt:lpstr>
      <vt:lpstr>PGES Connections</vt:lpstr>
      <vt:lpstr>Thinking Strategies in Action </vt:lpstr>
      <vt:lpstr>Workshop Model</vt:lpstr>
      <vt:lpstr>Workshop Model</vt:lpstr>
      <vt:lpstr>Thinking Strategies in Action </vt:lpstr>
      <vt:lpstr>Thinking Strategies in Action </vt:lpstr>
      <vt:lpstr>Why we need thinking strategies….</vt:lpstr>
      <vt:lpstr>Agree/Disagree?</vt:lpstr>
      <vt:lpstr>Agree/Disagree?</vt:lpstr>
      <vt:lpstr>Agree/Disagree?</vt:lpstr>
      <vt:lpstr>Agree/Disagree?</vt:lpstr>
      <vt:lpstr>Agree/Disagree?</vt:lpstr>
      <vt:lpstr>Your task: Venn Diagram</vt:lpstr>
      <vt:lpstr>Coffee Break Problem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THINKING STRATEGIES</dc:title>
  <dc:creator>Mandy Geyman</dc:creator>
  <cp:lastModifiedBy>Mandy McDonough</cp:lastModifiedBy>
  <cp:revision>4</cp:revision>
  <dcterms:modified xsi:type="dcterms:W3CDTF">2015-03-11T19:14:10Z</dcterms:modified>
</cp:coreProperties>
</file>