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0738" y="4155141"/>
            <a:ext cx="7542212" cy="1013012"/>
          </a:xfrm>
        </p:spPr>
        <p:txBody>
          <a:bodyPr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0738" y="5230906"/>
            <a:ext cx="7542212" cy="1030942"/>
          </a:xfrm>
        </p:spPr>
        <p:txBody>
          <a:bodyPr/>
          <a:lstStyle>
            <a:lvl1pPr marL="0" indent="0" algn="ctr">
              <a:spcBef>
                <a:spcPct val="30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1CFD-BFF0-48BC-9BA5-4974D7A6AB15}" type="datetimeFigureOut">
              <a:rPr lang="en-US" smtClean="0"/>
              <a:t>3/11/2015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MoleculeTrac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4019" y="224679"/>
            <a:ext cx="5795963" cy="394337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7240" y="3962399"/>
            <a:ext cx="7585710" cy="672353"/>
          </a:xfrm>
        </p:spPr>
        <p:txBody>
          <a:bodyPr anchor="b">
            <a:normAutofit/>
          </a:bodyPr>
          <a:lstStyle>
            <a:lvl1pPr algn="ctr">
              <a:defRPr sz="36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101957" y="457200"/>
            <a:ext cx="2940087" cy="2940087"/>
          </a:xfrm>
          <a:prstGeom prst="ellipse">
            <a:avLst/>
          </a:prstGeom>
          <a:solidFill>
            <a:schemeClr val="tx1">
              <a:lumMod val="75000"/>
            </a:schemeClr>
          </a:solidFill>
          <a:ln w="63500">
            <a:solidFill>
              <a:schemeClr val="tx1"/>
            </a:solidFill>
          </a:ln>
          <a:effectLst>
            <a:outerShdw blurRad="254000" dist="152400" dir="5400000" sx="90000" sy="-19000" rotWithShape="0">
              <a:prstClr val="black">
                <a:alpha val="2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FontTx/>
              <a:buNone/>
              <a:defRPr sz="24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7240" y="4639235"/>
            <a:ext cx="7585710" cy="1371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0"/>
              </a:spcBef>
              <a:buNone/>
              <a:defRPr sz="20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1CFD-BFF0-48BC-9BA5-4974D7A6AB15}" type="datetimeFigureOut">
              <a:rPr lang="en-US" smtClean="0"/>
              <a:t>3/11/2015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1CFD-BFF0-48BC-9BA5-4974D7A6AB15}" type="datetimeFigureOut">
              <a:rPr lang="en-US" smtClean="0"/>
              <a:t>3/11/2015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9365" y="416859"/>
            <a:ext cx="1940859" cy="5607424"/>
          </a:xfrm>
        </p:spPr>
        <p:txBody>
          <a:bodyPr vert="eaVert" anchor="ctr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20737" y="414015"/>
            <a:ext cx="6144839" cy="5610268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1CFD-BFF0-48BC-9BA5-4974D7A6AB15}" type="datetimeFigureOut">
              <a:rPr lang="en-US" smtClean="0"/>
              <a:t>3/11/2015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1CFD-BFF0-48BC-9BA5-4974D7A6AB15}" type="datetimeFigureOut">
              <a:rPr lang="en-US" smtClean="0"/>
              <a:t>3/11/2015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0737" y="1219013"/>
            <a:ext cx="7542213" cy="195897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2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0737" y="3224213"/>
            <a:ext cx="7542213" cy="1500187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FontTx/>
              <a:buNone/>
              <a:defRPr sz="2400" b="1" kern="1200">
                <a:solidFill>
                  <a:schemeClr val="tx1">
                    <a:tint val="75000"/>
                  </a:schemeClr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1CFD-BFF0-48BC-9BA5-4974D7A6AB15}" type="datetimeFigureOut">
              <a:rPr lang="en-US" smtClean="0"/>
              <a:t>3/11/2015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2" y="107577"/>
            <a:ext cx="7581901" cy="16539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92301"/>
            <a:ext cx="3657600" cy="3975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173288" indent="-344488">
              <a:defRPr sz="1800"/>
            </a:lvl6pPr>
            <a:lvl7pPr marL="2173288" indent="-344488">
              <a:defRPr sz="1800"/>
            </a:lvl7pPr>
            <a:lvl8pPr marL="2173288" indent="-344488">
              <a:defRPr sz="1800"/>
            </a:lvl8pPr>
            <a:lvl9pPr marL="2173288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3763" y="1892301"/>
            <a:ext cx="3657600" cy="3975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173288" indent="-344488">
              <a:defRPr sz="1800"/>
            </a:lvl6pPr>
            <a:lvl7pPr marL="2173288" indent="-344488">
              <a:defRPr sz="1800"/>
            </a:lvl7pPr>
            <a:lvl8pPr marL="2173288" indent="-344488">
              <a:defRPr sz="1800"/>
            </a:lvl8pPr>
            <a:lvl9pPr marL="2173288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1CFD-BFF0-48BC-9BA5-4974D7A6AB15}" type="datetimeFigureOut">
              <a:rPr lang="en-US" smtClean="0"/>
              <a:t>3/11/2015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2" y="107577"/>
            <a:ext cx="7581901" cy="16539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2" y="1761565"/>
            <a:ext cx="3657600" cy="515469"/>
          </a:xfrm>
        </p:spPr>
        <p:txBody>
          <a:bodyPr anchor="b">
            <a:normAutofit/>
          </a:bodyPr>
          <a:lstStyle>
            <a:lvl1pPr marL="0" indent="0" algn="ctr">
              <a:spcBef>
                <a:spcPct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2" y="2393575"/>
            <a:ext cx="3657600" cy="347382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173288" indent="-344488">
              <a:defRPr sz="1600"/>
            </a:lvl6pPr>
            <a:lvl7pPr marL="2173288" indent="-344488">
              <a:defRPr sz="1600"/>
            </a:lvl7pPr>
            <a:lvl8pPr marL="2173288" indent="-344488">
              <a:defRPr sz="1600"/>
            </a:lvl8pPr>
            <a:lvl9pPr marL="2173288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3763" y="1761565"/>
            <a:ext cx="3657600" cy="515469"/>
          </a:xfrm>
        </p:spPr>
        <p:txBody>
          <a:bodyPr anchor="b">
            <a:normAutofit/>
          </a:bodyPr>
          <a:lstStyle>
            <a:lvl1pPr marL="0" indent="0" algn="ctr">
              <a:spcBef>
                <a:spcPct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3763" y="2393575"/>
            <a:ext cx="3657600" cy="347382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173288" indent="-344488">
              <a:defRPr sz="1600"/>
            </a:lvl6pPr>
            <a:lvl7pPr marL="2173288" indent="-344488">
              <a:defRPr sz="1600"/>
            </a:lvl7pPr>
            <a:lvl8pPr marL="2173288" indent="-344488">
              <a:defRPr sz="1600"/>
            </a:lvl8pPr>
            <a:lvl9pPr marL="2173288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1CFD-BFF0-48BC-9BA5-4974D7A6AB15}" type="datetimeFigureOut">
              <a:rPr lang="en-US" smtClean="0"/>
              <a:t>3/11/2015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1CFD-BFF0-48BC-9BA5-4974D7A6AB15}" type="datetimeFigureOut">
              <a:rPr lang="en-US" smtClean="0"/>
              <a:t>3/11/2015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1CFD-BFF0-48BC-9BA5-4974D7A6AB15}" type="datetimeFigureOut">
              <a:rPr lang="en-US" smtClean="0"/>
              <a:t>3/11/2015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929" y="457201"/>
            <a:ext cx="3566160" cy="1371600"/>
          </a:xfrm>
        </p:spPr>
        <p:txBody>
          <a:bodyPr anchor="b">
            <a:normAutofit/>
          </a:bodyPr>
          <a:lstStyle>
            <a:lvl1pPr algn="ctr"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2393" y="457201"/>
            <a:ext cx="3566160" cy="54102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 marL="2173288" indent="-344488">
              <a:defRPr lang="en-US" sz="1800" b="1" kern="1200" dirty="0" smtClean="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6pPr>
            <a:lvl7pPr marL="2173288" indent="-344488">
              <a:defRPr lang="en-US" sz="1800" b="1" kern="1200" dirty="0" smtClean="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7pPr>
            <a:lvl8pPr marL="2173288" indent="-344488">
              <a:defRPr lang="en-US" sz="1800" b="1" kern="1200" dirty="0" smtClean="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8pPr>
            <a:lvl9pPr marL="2173288" indent="-344488">
              <a:defRPr sz="1800" b="1" kern="1200" dirty="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929" y="1828801"/>
            <a:ext cx="3566160" cy="3657600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1CFD-BFF0-48BC-9BA5-4974D7A6AB15}" type="datetimeFigureOut">
              <a:rPr lang="en-US" smtClean="0"/>
              <a:t>3/11/2015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7240" y="457200"/>
            <a:ext cx="3566160" cy="1371600"/>
          </a:xfrm>
        </p:spPr>
        <p:txBody>
          <a:bodyPr anchor="b">
            <a:normAutofit/>
          </a:bodyPr>
          <a:lstStyle>
            <a:lvl1pPr algn="ctr">
              <a:defRPr sz="36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66765" y="1676400"/>
            <a:ext cx="2975610" cy="2975610"/>
          </a:xfrm>
          <a:prstGeom prst="ellipse">
            <a:avLst/>
          </a:prstGeom>
          <a:solidFill>
            <a:schemeClr val="tx1">
              <a:lumMod val="75000"/>
            </a:schemeClr>
          </a:solidFill>
          <a:ln w="63500">
            <a:solidFill>
              <a:schemeClr val="tx1"/>
            </a:solidFill>
          </a:ln>
          <a:effectLst>
            <a:outerShdw blurRad="254000" dist="152400" dir="5400000" sx="90000" sy="-19000" rotWithShape="0">
              <a:prstClr val="black">
                <a:alpha val="2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7240" y="1828800"/>
            <a:ext cx="3566160" cy="3657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600"/>
              </a:spcBef>
              <a:buNone/>
              <a:defRPr sz="20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A1CFD-BFF0-48BC-9BA5-4974D7A6AB15}" type="datetimeFigureOut">
              <a:rPr lang="en-US" smtClean="0"/>
              <a:t>3/11/2015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idOverlay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chemeClr val="bg2">
              <a:lumMod val="60000"/>
              <a:lumOff val="40000"/>
              <a:alpha val="10000"/>
            </a:schemeClr>
          </a:solidFill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2" y="107577"/>
            <a:ext cx="7581901" cy="16539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2" y="1882588"/>
            <a:ext cx="7581901" cy="39534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51812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defRPr>
            </a:lvl1pPr>
          </a:lstStyle>
          <a:p>
            <a:fld id="{70BA1CFD-BFF0-48BC-9BA5-4974D7A6AB15}" type="datetimeFigureOut">
              <a:rPr lang="en-US" smtClean="0"/>
              <a:t>3/11/2015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0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91000" y="6356350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defRPr>
            </a:lvl1pPr>
          </a:lstStyle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56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403225" indent="-403225" algn="l" defTabSz="914400" rtl="0" eaLnBrk="1" latinLnBrk="0" hangingPunct="1">
        <a:spcBef>
          <a:spcPts val="2000"/>
        </a:spcBef>
        <a:buFontTx/>
        <a:buBlip>
          <a:blip r:embed="rId15"/>
        </a:buBlip>
        <a:defRPr sz="24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1pPr>
      <a:lvl2pPr marL="806450" indent="-403225" algn="l" defTabSz="914400" rtl="0" eaLnBrk="1" latinLnBrk="0" hangingPunct="1">
        <a:spcBef>
          <a:spcPts val="600"/>
        </a:spcBef>
        <a:buFontTx/>
        <a:buBlip>
          <a:blip r:embed="rId15"/>
        </a:buBlip>
        <a:defRPr sz="22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2pPr>
      <a:lvl3pPr marL="1143000" indent="-336550" algn="l" defTabSz="914400" rtl="0" eaLnBrk="1" latinLnBrk="0" hangingPunct="1">
        <a:spcBef>
          <a:spcPts val="600"/>
        </a:spcBef>
        <a:buFontTx/>
        <a:buBlip>
          <a:blip r:embed="rId15"/>
        </a:buBlip>
        <a:defRPr sz="20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3pPr>
      <a:lvl4pPr marL="1492250" indent="-349250" algn="l" defTabSz="914400" rtl="0" eaLnBrk="1" latinLnBrk="0" hangingPunct="1">
        <a:spcBef>
          <a:spcPts val="600"/>
        </a:spcBef>
        <a:buFontTx/>
        <a:buBlip>
          <a:blip r:embed="rId15"/>
        </a:buBlip>
        <a:defRPr sz="18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4pPr>
      <a:lvl5pPr marL="1828800" indent="-336550" algn="l" defTabSz="914400" rtl="0" eaLnBrk="1" latinLnBrk="0" hangingPunct="1">
        <a:spcBef>
          <a:spcPts val="600"/>
        </a:spcBef>
        <a:buFontTx/>
        <a:buBlip>
          <a:blip r:embed="rId15"/>
        </a:buBlip>
        <a:defRPr sz="18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5pPr>
      <a:lvl6pPr marL="2173288" indent="-344488" algn="l" defTabSz="914400" rtl="0" eaLnBrk="1" latinLnBrk="0" hangingPunct="1">
        <a:spcBef>
          <a:spcPct val="20000"/>
        </a:spcBef>
        <a:buFontTx/>
        <a:buBlip>
          <a:blip r:embed="rId15"/>
        </a:buBlip>
        <a:defRPr lang="en-US" sz="1800" b="1" kern="1200" dirty="0" smtClean="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6pPr>
      <a:lvl7pPr marL="2516188" indent="-344488" algn="l" defTabSz="914400" rtl="0" eaLnBrk="1" latinLnBrk="0" hangingPunct="1">
        <a:spcBef>
          <a:spcPct val="20000"/>
        </a:spcBef>
        <a:buFontTx/>
        <a:buBlip>
          <a:blip r:embed="rId15"/>
        </a:buBlip>
        <a:defRPr lang="en-US" sz="1800" b="1" kern="1200" dirty="0" smtClean="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7pPr>
      <a:lvl8pPr marL="2860675" indent="-344488" algn="l" defTabSz="914400" rtl="0" eaLnBrk="1" latinLnBrk="0" hangingPunct="1">
        <a:spcBef>
          <a:spcPct val="20000"/>
        </a:spcBef>
        <a:buFontTx/>
        <a:buBlip>
          <a:blip r:embed="rId15"/>
        </a:buBlip>
        <a:defRPr lang="en-US" sz="1800" b="1" kern="1200" dirty="0" smtClean="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8pPr>
      <a:lvl9pPr marL="3205163" indent="-344488" algn="l" defTabSz="914400" rtl="0" eaLnBrk="1" latinLnBrk="0" hangingPunct="1">
        <a:spcBef>
          <a:spcPct val="20000"/>
        </a:spcBef>
        <a:buFontTx/>
        <a:buBlip>
          <a:blip r:embed="rId15"/>
        </a:buBlip>
        <a:defRPr lang="en-US" sz="1800" b="1" kern="1200" dirty="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Algebra 1 – What &amp; Why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Monitoring for Meaning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92272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Startup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2" y="1882588"/>
            <a:ext cx="7581901" cy="1033875"/>
          </a:xfrm>
        </p:spPr>
        <p:txBody>
          <a:bodyPr/>
          <a:lstStyle/>
          <a:p>
            <a:r>
              <a:rPr lang="en-US" dirty="0" smtClean="0"/>
              <a:t>Consider the two towns described below. When will the population of the two towns be the same?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202759" y="3590699"/>
            <a:ext cx="2596121" cy="1631216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ENTERING</a:t>
            </a:r>
          </a:p>
          <a:p>
            <a:pPr algn="ctr"/>
            <a:r>
              <a:rPr lang="en-US" sz="2800" dirty="0" smtClean="0"/>
              <a:t>BLISSVILLE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POPULATION: 3225</a:t>
            </a:r>
          </a:p>
          <a:p>
            <a:pPr algn="ctr"/>
            <a:r>
              <a:rPr lang="en-US" dirty="0" smtClean="0"/>
              <a:t>GROWING 100 PER YEAR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110994" y="3590699"/>
            <a:ext cx="2484311" cy="1631216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ENTERING</a:t>
            </a:r>
          </a:p>
          <a:p>
            <a:pPr algn="ctr"/>
            <a:r>
              <a:rPr lang="en-US" sz="2800" dirty="0" smtClean="0"/>
              <a:t>COOLBURG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POPULATION: 3300</a:t>
            </a:r>
          </a:p>
          <a:p>
            <a:pPr algn="ctr"/>
            <a:r>
              <a:rPr lang="en-US" dirty="0" smtClean="0"/>
              <a:t>GROWING 75 PER YEAR </a:t>
            </a:r>
            <a:endParaRPr lang="en-US" dirty="0"/>
          </a:p>
        </p:txBody>
      </p:sp>
      <p:cxnSp>
        <p:nvCxnSpPr>
          <p:cNvPr id="8" name="Straight Connector 7"/>
          <p:cNvCxnSpPr>
            <a:stCxn id="5" idx="2"/>
          </p:cNvCxnSpPr>
          <p:nvPr/>
        </p:nvCxnSpPr>
        <p:spPr>
          <a:xfrm>
            <a:off x="2500820" y="5221915"/>
            <a:ext cx="7607" cy="1636085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6462893" y="5221915"/>
            <a:ext cx="7607" cy="1636085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32716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2454" y="107577"/>
            <a:ext cx="8673592" cy="1653988"/>
          </a:xfrm>
        </p:spPr>
        <p:txBody>
          <a:bodyPr/>
          <a:lstStyle/>
          <a:p>
            <a:r>
              <a:rPr lang="en-US" dirty="0" smtClean="0"/>
              <a:t>MONITOR FOR MEANING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Expert thinkers use ACCURATE MATH VOCABULARY and SHOW THEIR WORK so that others can follow their thinking without asking questions.</a:t>
            </a: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16462" b="15917"/>
          <a:stretch/>
        </p:blipFill>
        <p:spPr>
          <a:xfrm rot="20643280">
            <a:off x="4414575" y="3941537"/>
            <a:ext cx="4127500" cy="2791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80985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Algebra-1-What-&amp;-Why-Scanned-Work.jpg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777" b="14209"/>
          <a:stretch/>
        </p:blipFill>
        <p:spPr>
          <a:xfrm>
            <a:off x="1630477" y="107577"/>
            <a:ext cx="6527075" cy="6413083"/>
          </a:xfrm>
        </p:spPr>
      </p:pic>
    </p:spTree>
    <p:extLst>
      <p:ext uri="{BB962C8B-B14F-4D97-AF65-F5344CB8AC3E}">
        <p14:creationId xmlns:p14="http://schemas.microsoft.com/office/powerpoint/2010/main" val="22429464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Brainstorm…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might be some vocabulary words we may need to describe our work?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39529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Partner Work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23932" b="23932"/>
          <a:stretch>
            <a:fillRect/>
          </a:stretch>
        </p:blipFill>
        <p:spPr>
          <a:xfrm>
            <a:off x="779462" y="1882588"/>
            <a:ext cx="2988205" cy="3953436"/>
          </a:xfrm>
        </p:spPr>
      </p:pic>
      <p:pic>
        <p:nvPicPr>
          <p:cNvPr id="3" name="Picture 2" descr="IMG_0360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8608" y="1480421"/>
            <a:ext cx="3731559" cy="4975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03351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Individual Work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23932" b="23932"/>
          <a:stretch>
            <a:fillRect/>
          </a:stretch>
        </p:blipFill>
        <p:spPr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40592306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 smtClean="0"/>
              <a:t>Please answer on an index card:</a:t>
            </a:r>
          </a:p>
          <a:p>
            <a:r>
              <a:rPr lang="en-US" sz="3600" dirty="0" smtClean="0"/>
              <a:t>How might monitoring for meaning be helpful when you are learning new topics in math?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6788131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Assignment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231" b="98462" l="5231" r="92615"/>
                    </a14:imgEffect>
                  </a14:imgLayer>
                </a14:imgProps>
              </a:ext>
            </a:extLst>
          </a:blip>
          <a:srcRect l="-45890" r="-45890"/>
          <a:stretch>
            <a:fillRect/>
          </a:stretch>
        </p:blipFill>
        <p:spPr>
          <a:xfrm>
            <a:off x="779462" y="1882588"/>
            <a:ext cx="7581901" cy="3953436"/>
          </a:xfrm>
        </p:spPr>
      </p:pic>
    </p:spTree>
    <p:extLst>
      <p:ext uri="{BB962C8B-B14F-4D97-AF65-F5344CB8AC3E}">
        <p14:creationId xmlns:p14="http://schemas.microsoft.com/office/powerpoint/2010/main" val="29278889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bit">
  <a:themeElements>
    <a:clrScheme name="Orbit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rbit">
      <a:majorFont>
        <a:latin typeface="Candara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Candara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Orbit">
      <a:fillStyleLst>
        <a:solidFill>
          <a:schemeClr val="phClr"/>
        </a:solidFill>
        <a:solidFill>
          <a:schemeClr val="phClr">
            <a:shade val="80000"/>
          </a:schemeClr>
        </a:solidFill>
        <a:gradFill rotWithShape="1">
          <a:gsLst>
            <a:gs pos="0">
              <a:schemeClr val="phClr">
                <a:shade val="30000"/>
                <a:satMod val="100000"/>
              </a:schemeClr>
            </a:gs>
            <a:gs pos="80000">
              <a:schemeClr val="phClr">
                <a:shade val="90000"/>
                <a:satMod val="100000"/>
              </a:schemeClr>
            </a:gs>
            <a:gs pos="100000">
              <a:schemeClr val="phClr">
                <a:tint val="90000"/>
                <a:shade val="100000"/>
                <a:satMod val="150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>
              <a:shade val="90000"/>
            </a:schemeClr>
          </a:solidFill>
          <a:prstDash val="solid"/>
        </a:ln>
        <a:ln w="762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228600" dist="38100" dir="5400000" sx="104000" sy="104000" algn="ctr" rotWithShape="0">
              <a:srgbClr val="000000">
                <a:alpha val="80000"/>
              </a:srgbClr>
            </a:outerShdw>
          </a:effectLst>
        </a:effectStyle>
        <a:effectStyle>
          <a:effectLst>
            <a:outerShdw blurRad="317500" dist="381000" dir="5400000" sx="90000" sy="2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etal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1000"/>
                <a:lumMod val="80000"/>
              </a:schemeClr>
              <a:schemeClr val="phClr">
                <a:satMod val="360000"/>
                <a:lumMod val="14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Orbit.thmx</Template>
  <TotalTime>154</TotalTime>
  <Words>117</Words>
  <Application>Microsoft Office PowerPoint</Application>
  <PresentationFormat>On-screen Show (4:3)</PresentationFormat>
  <Paragraphs>24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Candara</vt:lpstr>
      <vt:lpstr>Orbit</vt:lpstr>
      <vt:lpstr>Algebra 1 – What &amp; Why</vt:lpstr>
      <vt:lpstr>Startup</vt:lpstr>
      <vt:lpstr>MONITOR FOR MEANING</vt:lpstr>
      <vt:lpstr>PowerPoint Presentation</vt:lpstr>
      <vt:lpstr>Brainstorm…</vt:lpstr>
      <vt:lpstr>Partner Work</vt:lpstr>
      <vt:lpstr>Individual Work</vt:lpstr>
      <vt:lpstr>Reflection</vt:lpstr>
      <vt:lpstr>Your Assignment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Algebra 1 – What &amp; Why</dc:title>
  <dc:creator>Sheri Brittenham</dc:creator>
  <cp:lastModifiedBy>Mandy McDonough</cp:lastModifiedBy>
  <cp:revision>7</cp:revision>
  <dcterms:created xsi:type="dcterms:W3CDTF">2012-06-14T20:39:35Z</dcterms:created>
  <dcterms:modified xsi:type="dcterms:W3CDTF">2015-03-11T19:12:23Z</dcterms:modified>
</cp:coreProperties>
</file>